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30.svg" ContentType="image/svg+xml"/>
  <Override PartName="/ppt/media/image43.svg" ContentType="image/svg+xml"/>
  <Override PartName="/ppt/media/image49.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Public Sans"/>
      <p:regular r:id="rId36"/>
    </p:embeddedFont>
    <p:embeddedFont>
      <p:font typeface="Calibri" panose="020F0502020204030204" charset="0"/>
      <p:regular r:id="rId37"/>
      <p:bold r:id="rId38"/>
      <p:italic r:id="rId39"/>
      <p:boldItalic r:id="rId40"/>
    </p:embeddedFont>
    <p:embeddedFont>
      <p:font typeface="Public Sans Bold"/>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jpeg"/><Relationship Id="rId2" Type="http://schemas.openxmlformats.org/officeDocument/2006/relationships/image" Target="../media/image43.svg"/><Relationship Id="rId1"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jpeg"/><Relationship Id="rId2" Type="http://schemas.openxmlformats.org/officeDocument/2006/relationships/image" Target="../media/image43.svg"/><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sv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svg"/><Relationship Id="rId1" Type="http://schemas.openxmlformats.org/officeDocument/2006/relationships/image" Target="../media/image48.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3"/>
            <a:stretch>
              <a:fillRect/>
            </a:stretch>
          </a:blipFill>
        </p:spPr>
      </p:sp>
      <p:grpSp>
        <p:nvGrpSpPr>
          <p:cNvPr id="5" name="Group 5"/>
          <p:cNvGrpSpPr/>
          <p:nvPr/>
        </p:nvGrpSpPr>
        <p:grpSpPr>
          <a:xfrm rot="0">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5"/>
                </a:lnSpc>
              </a:pPr>
              <a:r>
                <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rPr>
                <a:t>    etflix </a:t>
              </a:r>
              <a:endPar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algn="ctr">
                <a:lnSpc>
                  <a:spcPts val="14555"/>
                </a:lnSpc>
              </a:pPr>
              <a:r>
                <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a:t>
              </a:r>
              <a:endPar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5">
                  <a:solidFill>
                    <a:srgbClr val="FFFFFF"/>
                  </a:solidFill>
                  <a:latin typeface="Public Sans"/>
                  <a:ea typeface="Public Sans"/>
                  <a:cs typeface="Public Sans"/>
                  <a:sym typeface="Public Sans"/>
                </a:rPr>
                <a:t>Understanding Viewer Preferences and Performance</a:t>
              </a:r>
              <a:endParaRPr lang="en-US" sz="3435">
                <a:solidFill>
                  <a:srgbClr val="FFFFFF"/>
                </a:solidFill>
                <a:latin typeface="Public Sans"/>
                <a:ea typeface="Public Sans"/>
                <a:cs typeface="Public Sans"/>
                <a:sym typeface="Public Sans"/>
              </a:endParaRPr>
            </a:p>
          </p:txBody>
        </p:sp>
      </p:grpSp>
      <p:sp>
        <p:nvSpPr>
          <p:cNvPr id="8" name="TextBox 8"/>
          <p:cNvSpPr txBox="1"/>
          <p:nvPr/>
        </p:nvSpPr>
        <p:spPr>
          <a:xfrm>
            <a:off x="11631295" y="9248775"/>
            <a:ext cx="6046470" cy="1230630"/>
          </a:xfrm>
          <a:prstGeom prst="rect">
            <a:avLst/>
          </a:prstGeom>
        </p:spPr>
        <p:txBody>
          <a:bodyPr wrap="square" lIns="0" tIns="0" rIns="0" bIns="0" rtlCol="0" anchor="t">
            <a:spAutoFit/>
          </a:bodyPr>
          <a:lstStyle/>
          <a:p>
            <a:pPr algn="ctr">
              <a:lnSpc>
                <a:spcPts val="4800"/>
              </a:lnSpc>
              <a:spcBef>
                <a:spcPct val="0"/>
              </a:spcBef>
            </a:pPr>
            <a:r>
              <a:rPr lang="en-US" sz="4000">
                <a:solidFill>
                  <a:srgbClr val="FFFFFF"/>
                </a:solidFill>
                <a:latin typeface="HK Grotesk Bold" panose="00000800000000000000"/>
                <a:ea typeface="HK Grotesk Bold" panose="00000800000000000000"/>
                <a:cs typeface="HK Grotesk Bold" panose="00000800000000000000"/>
                <a:sym typeface="HK Grotesk Bold" panose="00000800000000000000"/>
              </a:rPr>
              <a:t>-By Sonal kumari</a:t>
            </a:r>
            <a:endParaRPr lang="en-US" sz="40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algn="ctr">
              <a:lnSpc>
                <a:spcPts val="4800"/>
              </a:lnSpc>
              <a:spcBef>
                <a:spcPct val="0"/>
              </a:spcBef>
            </a:pPr>
            <a:endParaRPr lang="en-US" sz="40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3"/>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endParaRPr lang="en-US" sz="3000">
              <a:solidFill>
                <a:srgbClr val="FFFFFF"/>
              </a:solidFill>
              <a:latin typeface="Public Sans"/>
              <a:ea typeface="Public Sans"/>
              <a:cs typeface="Public Sans"/>
              <a:sym typeface="Public Sans"/>
            </a:endParaRP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2. Remove Duplicates</a:t>
            </a: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2"/>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0" lvl="1" indent="-313055" algn="l">
              <a:lnSpc>
                <a:spcPts val="4060"/>
              </a:lnSpc>
              <a:buFont typeface="Arial" panose="020B0604020202020204"/>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endParaRPr lang="en-US" sz="2900">
              <a:solidFill>
                <a:srgbClr val="FFFFFF"/>
              </a:solidFill>
              <a:latin typeface="Public Sans"/>
              <a:ea typeface="Public Sans"/>
              <a:cs typeface="Public Sans"/>
              <a:sym typeface="Public Sans"/>
            </a:endParaRP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panose="00000800000000000000"/>
                <a:ea typeface="HK Grotesk Bold" panose="00000800000000000000"/>
                <a:cs typeface="HK Grotesk Bold" panose="00000800000000000000"/>
                <a:sym typeface="HK Grotesk Bold" panose="00000800000000000000"/>
              </a:rPr>
              <a:t>3. Refactoring Columns with Multiple Values into Separate Tables</a:t>
            </a:r>
            <a:endParaRPr lang="en-US" sz="6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2"/>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3"/>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2"/>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endParaRPr lang="en-US" sz="3000">
              <a:solidFill>
                <a:srgbClr val="FFFFFF"/>
              </a:solidFill>
              <a:latin typeface="Public Sans"/>
              <a:ea typeface="Public Sans"/>
              <a:cs typeface="Public Sans"/>
              <a:sym typeface="Public Sans"/>
            </a:endParaRP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4. Data type conversions for date added</a:t>
            </a: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2"/>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endParaRPr lang="en-US" sz="3000">
              <a:solidFill>
                <a:srgbClr val="FFFFFF"/>
              </a:solidFill>
              <a:latin typeface="Public Sans"/>
              <a:ea typeface="Public Sans"/>
              <a:cs typeface="Public Sans"/>
              <a:sym typeface="Public Sans"/>
            </a:endParaRPr>
          </a:p>
          <a:p>
            <a:pPr marL="0" lvl="0" indent="0" algn="l">
              <a:lnSpc>
                <a:spcPts val="4860"/>
              </a:lnSpc>
            </a:pPr>
            <a:r>
              <a:rPr lang="en-US" sz="3000">
                <a:solidFill>
                  <a:srgbClr val="FFFFFF"/>
                </a:solidFill>
                <a:latin typeface="Public Sans"/>
                <a:ea typeface="Public Sans"/>
                <a:cs typeface="Public Sans"/>
                <a:sym typeface="Public Sans"/>
              </a:rPr>
              <a:t>This approach improves data completeness and enhances geographical insights within the dataset.</a:t>
            </a:r>
            <a:endParaRPr lang="en-US" sz="3000">
              <a:solidFill>
                <a:srgbClr val="FFFFFF"/>
              </a:solidFill>
              <a:latin typeface="Public Sans"/>
              <a:ea typeface="Public Sans"/>
              <a:cs typeface="Public Sans"/>
              <a:sym typeface="Public Sans"/>
            </a:endParaRP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5. Populating missing values in Country Column</a:t>
            </a: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marL="0" lvl="0" indent="0" algn="l">
              <a:lnSpc>
                <a:spcPts val="8640"/>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2"/>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endParaRPr lang="en-US" sz="3000">
              <a:solidFill>
                <a:srgbClr val="FFFFFF"/>
              </a:solidFill>
              <a:latin typeface="Public Sans"/>
              <a:ea typeface="Public Sans"/>
              <a:cs typeface="Public Sans"/>
              <a:sym typeface="Public Sans"/>
            </a:endParaRP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6. Populating missing values in Duration Column</a:t>
            </a: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marL="0" lvl="0" indent="0" algn="l">
              <a:lnSpc>
                <a:spcPts val="8640"/>
              </a:lnSpc>
              <a:spcBef>
                <a:spcPct val="0"/>
              </a:spcBef>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2"/>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a:t>
            </a:r>
            <a:endPar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2"/>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510" lvl="1" indent="-516255" algn="l">
              <a:lnSpc>
                <a:spcPts val="5735"/>
              </a:lnSpc>
              <a:spcBef>
                <a:spcPct val="0"/>
              </a:spcBef>
              <a:buAutoNum type="arabicPeriod"/>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For each director count the number of movies and tv shows created by them in separate columns </a:t>
            </a: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for directors who have created tv shows and movies both</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Top 6 rows of the Output table</a:t>
            </a:r>
            <a:endPar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graphicFrame>
        <p:nvGraphicFramePr>
          <p:cNvPr id="3" name="Table 3"/>
          <p:cNvGraphicFramePr>
            <a:graphicFrameLocks noGrp="1"/>
          </p:cNvGraphicFramePr>
          <p:nvPr/>
        </p:nvGraphicFramePr>
        <p:xfrm>
          <a:off x="1028700" y="2777937"/>
          <a:ext cx="16066840" cy="6713920"/>
        </p:xfrm>
        <a:graphic>
          <a:graphicData uri="http://schemas.openxmlformats.org/drawingml/2006/table">
            <a:tbl>
              <a:tblPr/>
              <a:tblGrid>
                <a:gridCol w="5355613"/>
                <a:gridCol w="5355613"/>
                <a:gridCol w="5355613"/>
              </a:tblGrid>
              <a:tr h="964762">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TV Shows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2"/>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2. Which country has highest number of comedy movies </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gridCol w="3967691"/>
              </a:tblGrid>
              <a:tr h="971583">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Country</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64967">
                <a:tc>
                  <a:txBody>
                    <a:bodyPr rtlCol="0"/>
                    <a:lstStyle/>
                    <a:p>
                      <a:pPr algn="ctr">
                        <a:lnSpc>
                          <a:spcPts val="3600"/>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200"/>
              </a:lnSpc>
              <a:buAutoNum type="arabicPeriod"/>
            </a:pPr>
            <a:r>
              <a:rPr lang="en-US" sz="3000">
                <a:solidFill>
                  <a:srgbClr val="FFFFFF"/>
                </a:solidFill>
                <a:latin typeface="Public Sans"/>
                <a:ea typeface="Public Sans"/>
                <a:cs typeface="Public Sans"/>
                <a:sym typeface="Public Sans"/>
              </a:rPr>
              <a:t> Introduction </a:t>
            </a:r>
            <a:endParaRPr lang="en-US" sz="3000">
              <a:solidFill>
                <a:srgbClr val="FFFFFF"/>
              </a:solidFill>
              <a:latin typeface="Public Sans"/>
              <a:ea typeface="Public Sans"/>
              <a:cs typeface="Public Sans"/>
              <a:sym typeface="Public Sans"/>
            </a:endParaRP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3.  Workflow</a:t>
            </a:r>
            <a:endParaRPr lang="en-US" sz="3000">
              <a:solidFill>
                <a:srgbClr val="FFFFFF"/>
              </a:solidFill>
              <a:latin typeface="Public Sans"/>
              <a:ea typeface="Public Sans"/>
              <a:cs typeface="Public Sans"/>
              <a:sym typeface="Public Sans"/>
            </a:endParaRP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5. Data Cleaning</a:t>
            </a:r>
            <a:endParaRPr lang="en-US" sz="3000">
              <a:solidFill>
                <a:srgbClr val="FFFFFF"/>
              </a:solidFill>
              <a:latin typeface="Public Sans"/>
              <a:ea typeface="Public Sans"/>
              <a:cs typeface="Public Sans"/>
              <a:sym typeface="Public Sans"/>
            </a:endParaRP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6. Data Analysis</a:t>
            </a:r>
            <a:endParaRPr lang="en-US" sz="3000">
              <a:solidFill>
                <a:srgbClr val="FFFFFF"/>
              </a:solidFill>
              <a:latin typeface="Public Sans"/>
              <a:ea typeface="Public Sans"/>
              <a:cs typeface="Public Sans"/>
              <a:sym typeface="Public Sans"/>
            </a:endParaRP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Content Table</a:t>
            </a:r>
            <a:endPar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2. Objectives and Scope </a:t>
            </a:r>
            <a:endParaRPr lang="en-US" sz="3000">
              <a:solidFill>
                <a:srgbClr val="FFFFFF"/>
              </a:solidFill>
              <a:latin typeface="Public Sans"/>
              <a:ea typeface="Public Sans"/>
              <a:cs typeface="Public Sans"/>
              <a:sym typeface="Public Sans"/>
            </a:endParaRP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4. Data Collection and Loading</a:t>
            </a:r>
            <a:endParaRPr lang="en-US" sz="3000">
              <a:solidFill>
                <a:srgbClr val="FFFFFF"/>
              </a:solidFill>
              <a:latin typeface="Public Sans"/>
              <a:ea typeface="Public Sans"/>
              <a:cs typeface="Public Sans"/>
              <a:sym typeface="Public Sans"/>
            </a:endParaRP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7. Insights and Results</a:t>
            </a: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2"/>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3. For each year (as per date added to netflix), which director has maximum number of movies released</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Last 6 rows of the Output table</a:t>
            </a:r>
            <a:endPar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graphicFrame>
        <p:nvGraphicFramePr>
          <p:cNvPr id="3" name="Table 3"/>
          <p:cNvGraphicFramePr>
            <a:graphicFrameLocks noGrp="1"/>
          </p:cNvGraphicFramePr>
          <p:nvPr/>
        </p:nvGraphicFramePr>
        <p:xfrm>
          <a:off x="1028700" y="2777937"/>
          <a:ext cx="16066840" cy="6682371"/>
        </p:xfrm>
        <a:graphic>
          <a:graphicData uri="http://schemas.openxmlformats.org/drawingml/2006/table">
            <a:tbl>
              <a:tblPr/>
              <a:tblGrid>
                <a:gridCol w="5355613"/>
                <a:gridCol w="5355613"/>
                <a:gridCol w="5355613"/>
              </a:tblGrid>
              <a:tr h="964775">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Year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26566">
                <a:tc>
                  <a:txBody>
                    <a:bodyPr rtlCol="0"/>
                    <a:lstStyle/>
                    <a:p>
                      <a:pPr algn="ctr">
                        <a:lnSpc>
                          <a:spcPts val="3600"/>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rtlCol="0"/>
                    <a:lstStyle/>
                    <a:p>
                      <a:pPr algn="ctr">
                        <a:lnSpc>
                          <a:spcPts val="3600"/>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rtlCol="0"/>
                    <a:lstStyle/>
                    <a:p>
                      <a:pPr algn="ctr">
                        <a:lnSpc>
                          <a:spcPts val="3600"/>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rtlCol="0"/>
                    <a:lstStyle/>
                    <a:p>
                      <a:pPr algn="ctr">
                        <a:lnSpc>
                          <a:spcPts val="3600"/>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rtlCol="0"/>
                    <a:lstStyle/>
                    <a:p>
                      <a:pPr algn="ctr">
                        <a:lnSpc>
                          <a:spcPts val="3600"/>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rtlCol="0"/>
                    <a:lstStyle/>
                    <a:p>
                      <a:pPr algn="ctr">
                        <a:lnSpc>
                          <a:spcPts val="3600"/>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3" name="Picture 3"/>
          <p:cNvPicPr>
            <a:picLocks noChangeAspect="1"/>
          </p:cNvPicPr>
          <p:nvPr/>
        </p:nvPicPr>
        <p:blipFill>
          <a:blip r:embed="rId3"/>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panose="00000800000000000000"/>
                <a:ea typeface="HK Grotesk Bold" panose="00000800000000000000"/>
                <a:cs typeface="HK Grotesk Bold" panose="00000800000000000000"/>
                <a:sym typeface="HK Grotesk Bold" panose="00000800000000000000"/>
              </a:rPr>
              <a:t>Directors with highest number of movies in respective year</a:t>
            </a:r>
            <a:endParaRPr lang="en-US" sz="8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2"/>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4. What is the average duration of movies in each genre</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rPr>
              <a:t>Top 5 movies with highest average duration time in minutes</a:t>
            </a:r>
            <a:endPar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4" name="Picture 4"/>
          <p:cNvPicPr>
            <a:picLocks noChangeAspect="1"/>
          </p:cNvPicPr>
          <p:nvPr/>
        </p:nvPicPr>
        <p:blipFill>
          <a:blip r:embed="rId3"/>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2"/>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5"/>
              </a:lnSpc>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5. Find the list of directors who have created horror and comedy movies both.</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algn="l">
              <a:lnSpc>
                <a:spcPts val="5735"/>
              </a:lnSpc>
            </a:pPr>
          </a:p>
          <a:p>
            <a:pPr algn="l">
              <a:lnSpc>
                <a:spcPts val="5735"/>
              </a:lnSpc>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Display director names along with number of comedy and horror movies directed by them.</a:t>
            </a: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algn="l">
              <a:lnSpc>
                <a:spcPts val="5735"/>
              </a:lnSpc>
              <a:spcBef>
                <a:spcPct val="0"/>
              </a:spcBef>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rPr>
              <a:t>6 random rows from the output table</a:t>
            </a:r>
            <a:endPar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graphicFrame>
        <p:nvGraphicFramePr>
          <p:cNvPr id="3" name="Table 3"/>
          <p:cNvGraphicFramePr>
            <a:graphicFrameLocks noGrp="1"/>
          </p:cNvGraphicFramePr>
          <p:nvPr/>
        </p:nvGraphicFramePr>
        <p:xfrm>
          <a:off x="1028700" y="2544380"/>
          <a:ext cx="16066840" cy="6713920"/>
        </p:xfrm>
        <a:graphic>
          <a:graphicData uri="http://schemas.openxmlformats.org/drawingml/2006/table">
            <a:tbl>
              <a:tblPr/>
              <a:tblGrid>
                <a:gridCol w="5355613"/>
                <a:gridCol w="5355613"/>
                <a:gridCol w="5355613"/>
              </a:tblGrid>
              <a:tr h="964762">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Comedy</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rtlCol="0"/>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TV Horror</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rtlCol="0"/>
                    <a:lstStyle/>
                    <a:p>
                      <a:pPr algn="ctr">
                        <a:lnSpc>
                          <a:spcPts val="3600"/>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rtlCol="0"/>
                    <a:lstStyle/>
                    <a:p>
                      <a:pPr algn="ctr">
                        <a:lnSpc>
                          <a:spcPts val="3600"/>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2"/>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Insights and Results</a:t>
            </a:r>
            <a:endPar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0" lvl="1" indent="-356235" algn="l">
              <a:lnSpc>
                <a:spcPts val="4620"/>
              </a:lnSpc>
              <a:buFont typeface="Arial" panose="020B0604020202020204"/>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endParaRPr lang="en-US" sz="3300">
              <a:solidFill>
                <a:srgbClr val="FFFFFF"/>
              </a:solidFill>
              <a:latin typeface="Public Sans"/>
              <a:ea typeface="Public Sans"/>
              <a:cs typeface="Public Sans"/>
              <a:sym typeface="Public Sans"/>
            </a:endParaRPr>
          </a:p>
          <a:p>
            <a:pPr algn="l">
              <a:lnSpc>
                <a:spcPts val="4620"/>
              </a:lnSpc>
            </a:pPr>
          </a:p>
          <a:p>
            <a:pPr marL="690880" lvl="1" indent="-345440" algn="l">
              <a:lnSpc>
                <a:spcPts val="4480"/>
              </a:lnSpc>
              <a:buFont typeface="Arial" panose="020B0604020202020204"/>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endParaRPr lang="en-US" sz="3200">
              <a:solidFill>
                <a:srgbClr val="FFFFFF"/>
              </a:solidFill>
              <a:latin typeface="Public Sans"/>
              <a:ea typeface="Public Sans"/>
              <a:cs typeface="Public Sans"/>
              <a:sym typeface="Public Sans"/>
            </a:endParaRPr>
          </a:p>
          <a:p>
            <a:pPr algn="l">
              <a:lnSpc>
                <a:spcPts val="4620"/>
              </a:lnSpc>
            </a:pPr>
          </a:p>
          <a:p>
            <a:pPr marL="712470" lvl="1" indent="-356235" algn="l">
              <a:lnSpc>
                <a:spcPts val="4620"/>
              </a:lnSpc>
              <a:buFont typeface="Arial" panose="020B0604020202020204"/>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endParaRPr lang="en-US" sz="3300">
              <a:solidFill>
                <a:srgbClr val="FFFFFF"/>
              </a:solidFill>
              <a:latin typeface="Public Sans"/>
              <a:ea typeface="Public Sans"/>
              <a:cs typeface="Public Sans"/>
              <a:sym typeface="Public Sans"/>
            </a:endParaRPr>
          </a:p>
          <a:p>
            <a:pPr marL="0" lvl="0" indent="0" algn="l">
              <a:lnSpc>
                <a:spcPts val="4620"/>
              </a:lnSpc>
              <a:spcBef>
                <a:spcPct val="0"/>
              </a:spcBef>
            </a:p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panose="00000800000000000000"/>
                <a:ea typeface="HK Grotesk Bold" panose="00000800000000000000"/>
                <a:cs typeface="HK Grotesk Bold" panose="00000800000000000000"/>
                <a:sym typeface="HK Grotesk Bold" panose="00000800000000000000"/>
              </a:rPr>
              <a:t>Key Findings</a:t>
            </a:r>
            <a:endParaRPr lang="en-US" sz="76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0" lvl="1" indent="-334645"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endParaRPr lang="en-US" sz="3100">
              <a:solidFill>
                <a:srgbClr val="FFFFFF"/>
              </a:solidFill>
              <a:latin typeface="Public Sans Bold"/>
              <a:ea typeface="Public Sans Bold"/>
              <a:cs typeface="Public Sans Bold"/>
              <a:sym typeface="Public Sans Bold"/>
            </a:endParaRP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endParaRPr lang="en-US" sz="3100">
              <a:solidFill>
                <a:srgbClr val="FFFFFF"/>
              </a:solidFill>
              <a:latin typeface="Public Sans"/>
              <a:ea typeface="Public Sans"/>
              <a:cs typeface="Public Sans"/>
              <a:sym typeface="Public Sans"/>
            </a:endParaRPr>
          </a:p>
          <a:p>
            <a:pPr algn="l">
              <a:lnSpc>
                <a:spcPts val="4340"/>
              </a:lnSpc>
            </a:pPr>
          </a:p>
          <a:p>
            <a:pPr algn="l">
              <a:lnSpc>
                <a:spcPts val="4340"/>
              </a:lnSpc>
            </a:pPr>
            <a:r>
              <a:rPr lang="en-US" sz="3100">
                <a:solidFill>
                  <a:srgbClr val="FFFFFF"/>
                </a:solidFill>
                <a:latin typeface="Public Sans"/>
                <a:ea typeface="Public Sans"/>
                <a:cs typeface="Public Sans"/>
                <a:sym typeface="Public Sans"/>
              </a:rPr>
              <a:t>    2. </a:t>
            </a:r>
            <a:r>
              <a:rPr lang="en-US" sz="3100">
                <a:solidFill>
                  <a:srgbClr val="FFFFFF"/>
                </a:solidFill>
                <a:latin typeface="Public Sans"/>
                <a:ea typeface="Public Sans"/>
                <a:cs typeface="Public Sans"/>
                <a:sym typeface="Public Sans"/>
              </a:rPr>
              <a:t>Strategic Partnerships</a:t>
            </a:r>
            <a:endParaRPr lang="en-US" sz="3100">
              <a:solidFill>
                <a:srgbClr val="FFFFFF"/>
              </a:solidFill>
              <a:latin typeface="Public Sans"/>
              <a:ea typeface="Public Sans"/>
              <a:cs typeface="Public Sans"/>
              <a:sym typeface="Public Sans"/>
            </a:endParaRP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endParaRPr lang="en-US" sz="3100">
              <a:solidFill>
                <a:srgbClr val="FFFFFF"/>
              </a:solidFill>
              <a:latin typeface="Public Sans"/>
              <a:ea typeface="Public Sans"/>
              <a:cs typeface="Public Sans"/>
              <a:sym typeface="Public Sans"/>
            </a:endParaRPr>
          </a:p>
          <a:p>
            <a:pPr algn="l">
              <a:lnSpc>
                <a:spcPts val="4620"/>
              </a:lnSpc>
            </a:pPr>
          </a:p>
          <a:p>
            <a:pPr algn="l">
              <a:lnSpc>
                <a:spcPts val="4340"/>
              </a:lnSpc>
            </a:pPr>
            <a:r>
              <a:rPr lang="en-US" sz="3100">
                <a:solidFill>
                  <a:srgbClr val="FFFFFF"/>
                </a:solidFill>
                <a:latin typeface="Public Sans"/>
                <a:ea typeface="Public Sans"/>
                <a:cs typeface="Public Sans"/>
                <a:sym typeface="Public Sans"/>
              </a:rPr>
              <a:t>    3. </a:t>
            </a:r>
            <a:r>
              <a:rPr lang="en-US" sz="3100">
                <a:solidFill>
                  <a:srgbClr val="FFFFFF"/>
                </a:solidFill>
                <a:latin typeface="Public Sans"/>
                <a:ea typeface="Public Sans"/>
                <a:cs typeface="Public Sans"/>
                <a:sym typeface="Public Sans"/>
              </a:rPr>
              <a:t>Operational Efficiency</a:t>
            </a:r>
            <a:endParaRPr lang="en-US" sz="3100">
              <a:solidFill>
                <a:srgbClr val="FFFFFF"/>
              </a:solidFill>
              <a:latin typeface="Public Sans"/>
              <a:ea typeface="Public Sans"/>
              <a:cs typeface="Public Sans"/>
              <a:sym typeface="Public Sans"/>
            </a:endParaRP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Optimizing content length enhances viewer satisfaction and retention.</a:t>
            </a:r>
            <a:endParaRPr lang="en-US" sz="3100">
              <a:solidFill>
                <a:srgbClr val="FFFFFF"/>
              </a:solidFill>
              <a:latin typeface="Public Sans"/>
              <a:ea typeface="Public Sans"/>
              <a:cs typeface="Public Sans"/>
              <a:sym typeface="Public Sans"/>
            </a:endParaRPr>
          </a:p>
          <a:p>
            <a:pPr algn="l">
              <a:lnSpc>
                <a:spcPts val="4340"/>
              </a:lnSpc>
            </a:pPr>
          </a:p>
          <a:p>
            <a:pPr algn="l">
              <a:lnSpc>
                <a:spcPts val="4340"/>
              </a:lnSpc>
            </a:pPr>
            <a:r>
              <a:rPr lang="en-US" sz="3100">
                <a:solidFill>
                  <a:srgbClr val="FFFFFF"/>
                </a:solidFill>
                <a:latin typeface="Public Sans"/>
                <a:ea typeface="Public Sans"/>
                <a:cs typeface="Public Sans"/>
                <a:sym typeface="Public Sans"/>
              </a:rPr>
              <a:t>   4. </a:t>
            </a:r>
            <a:r>
              <a:rPr lang="en-US" sz="3100">
                <a:solidFill>
                  <a:srgbClr val="FFFFFF"/>
                </a:solidFill>
                <a:latin typeface="Public Sans"/>
                <a:ea typeface="Public Sans"/>
                <a:cs typeface="Public Sans"/>
                <a:sym typeface="Public Sans"/>
              </a:rPr>
              <a:t>Informed Decision-Making</a:t>
            </a:r>
            <a:endParaRPr lang="en-US" sz="3100">
              <a:solidFill>
                <a:srgbClr val="FFFFFF"/>
              </a:solidFill>
              <a:latin typeface="Public Sans"/>
              <a:ea typeface="Public Sans"/>
              <a:cs typeface="Public Sans"/>
              <a:sym typeface="Public Sans"/>
            </a:endParaRP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endParaRPr lang="en-US" sz="3100">
              <a:solidFill>
                <a:srgbClr val="FFFFFF"/>
              </a:solidFill>
              <a:latin typeface="Public Sans"/>
              <a:ea typeface="Public Sans"/>
              <a:cs typeface="Public Sans"/>
              <a:sym typeface="Public Sans"/>
            </a:endParaRPr>
          </a:p>
          <a:p>
            <a:pPr marL="0" lvl="0" indent="0" algn="l">
              <a:lnSpc>
                <a:spcPts val="4340"/>
              </a:lnSpc>
              <a:spcBef>
                <a:spcPct val="0"/>
              </a:spcBef>
            </a:p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panose="00000800000000000000"/>
                <a:ea typeface="HK Grotesk Bold" panose="00000800000000000000"/>
                <a:cs typeface="HK Grotesk Bold" panose="00000800000000000000"/>
                <a:sym typeface="HK Grotesk Bold" panose="00000800000000000000"/>
              </a:rPr>
              <a:t>Business Impact</a:t>
            </a:r>
            <a:endParaRPr lang="en-US" sz="7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a:grpSpLocks noChangeAspect="1"/>
          </p:cNvGrpSpPr>
          <p:nvPr/>
        </p:nvGrpSpPr>
        <p:grpSpPr>
          <a:xfrm rot="0">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5603" r="-5603"/>
              </a:stretch>
            </a:blipFill>
          </p:spPr>
        </p:sp>
      </p:grpSp>
      <p:grpSp>
        <p:nvGrpSpPr>
          <p:cNvPr id="9" name="Group 9"/>
          <p:cNvGrpSpPr/>
          <p:nvPr/>
        </p:nvGrpSpPr>
        <p:grpSpPr>
          <a:xfrm rot="0">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Introduction</a:t>
              </a:r>
              <a:endPar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endParaRPr lang="en-US" sz="3000">
                <a:solidFill>
                  <a:srgbClr val="FFFFFF"/>
                </a:solidFill>
                <a:latin typeface="Public Sans"/>
                <a:ea typeface="Public Sans"/>
                <a:cs typeface="Public Sans"/>
                <a:sym typeface="Public Sans"/>
              </a:endParaRP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endParaRPr lang="en-US" sz="3000">
                <a:solidFill>
                  <a:srgbClr val="FFFFFF"/>
                </a:solidFill>
                <a:latin typeface="Public Sans"/>
                <a:ea typeface="Public Sans"/>
                <a:cs typeface="Public Sans"/>
                <a:sym typeface="Public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             </a:t>
              </a: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Thank you!</a:t>
              </a:r>
              <a:endPar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endParaRPr lang="en-US" sz="3500">
                <a:solidFill>
                  <a:srgbClr val="FFFFFF"/>
                </a:solidFill>
                <a:latin typeface="Public Sans"/>
                <a:ea typeface="Public Sans"/>
                <a:cs typeface="Public Sans"/>
                <a:sym typeface="Public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Enhance Data Quality and Consistency</a:t>
            </a:r>
            <a:endParaRPr lang="en-US" sz="3000">
              <a:solidFill>
                <a:srgbClr val="FFFFFF"/>
              </a:solidFill>
              <a:latin typeface="Public Sans"/>
              <a:ea typeface="Public Sans"/>
              <a:cs typeface="Public Sans"/>
              <a:sym typeface="Public Sans"/>
            </a:endParaRPr>
          </a:p>
          <a:p>
            <a:pPr algn="l">
              <a:lnSpc>
                <a:spcPts val="4200"/>
              </a:lnSpc>
            </a:p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Deepen Understanding of Viewer Preferences</a:t>
            </a:r>
            <a:endParaRPr lang="en-US" sz="3000">
              <a:solidFill>
                <a:srgbClr val="FFFFFF"/>
              </a:solidFill>
              <a:latin typeface="Public Sans"/>
              <a:ea typeface="Public Sans"/>
              <a:cs typeface="Public Sans"/>
              <a:sym typeface="Public Sans"/>
            </a:endParaRPr>
          </a:p>
          <a:p>
            <a:pPr algn="l">
              <a:lnSpc>
                <a:spcPts val="4200"/>
              </a:lnSpc>
            </a:p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Optimize Operational Efficiency</a:t>
            </a:r>
            <a:endParaRPr lang="en-US" sz="3000">
              <a:solidFill>
                <a:srgbClr val="FFFFFF"/>
              </a:solidFill>
              <a:latin typeface="Public Sans"/>
              <a:ea typeface="Public Sans"/>
              <a:cs typeface="Public Sans"/>
              <a:sym typeface="Public Sans"/>
            </a:endParaRPr>
          </a:p>
          <a:p>
            <a:pPr algn="l">
              <a:lnSpc>
                <a:spcPts val="4200"/>
              </a:lnSpc>
            </a:p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Drive Strategic Decision-Making</a:t>
            </a:r>
            <a:endParaRPr lang="en-US" sz="3000">
              <a:solidFill>
                <a:srgbClr val="FFFFFF"/>
              </a:solidFill>
              <a:latin typeface="Public Sans"/>
              <a:ea typeface="Public Sans"/>
              <a:cs typeface="Public Sans"/>
              <a:sym typeface="Public Sans"/>
            </a:endParaRP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rPr>
              <a:t>Objectives</a:t>
            </a:r>
            <a:endPar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rPr>
              <a:t>Scope</a:t>
            </a:r>
            <a:endPar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endParaRPr lang="en-US" sz="3000">
              <a:solidFill>
                <a:srgbClr val="FFFFFF"/>
              </a:solidFill>
              <a:latin typeface="Public Sans"/>
              <a:ea typeface="Public Sans"/>
              <a:cs typeface="Public Sans"/>
              <a:sym typeface="Public Sans"/>
            </a:endParaRPr>
          </a:p>
          <a:p>
            <a:pPr algn="l">
              <a:lnSpc>
                <a:spcPts val="420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rot="0">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rot="0">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rot="0">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rot="0">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panose="00000800000000000000"/>
                <a:ea typeface="HK Grotesk Bold" panose="00000800000000000000"/>
                <a:cs typeface="HK Grotesk Bold" panose="00000800000000000000"/>
                <a:sym typeface="HK Grotesk Bold" panose="00000800000000000000"/>
              </a:rPr>
              <a:t>Workflow </a:t>
            </a:r>
            <a:endParaRPr lang="en-US" sz="85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Collection and Loading</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 and Transformation</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 and Insights</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Storage and Management</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endParaRPr lang="en-US" sz="3300">
              <a:solidFill>
                <a:srgbClr val="FFFFFF"/>
              </a:solidFill>
              <a:latin typeface="Public Sans"/>
              <a:ea typeface="Public Sans"/>
              <a:cs typeface="Public Sans"/>
              <a:sym typeface="Public Sans"/>
            </a:endParaRPr>
          </a:p>
          <a:p>
            <a:pPr algn="l">
              <a:lnSpc>
                <a:spcPts val="4620"/>
              </a:lnSpc>
            </a:pPr>
          </a:p>
          <a:p>
            <a:pPr marL="712470" lvl="1" indent="-356235" algn="l">
              <a:lnSpc>
                <a:spcPts val="4620"/>
              </a:lnSpc>
              <a:buFont typeface="Arial" panose="020B0604020202020204"/>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endParaRPr lang="en-US" sz="3300">
              <a:solidFill>
                <a:srgbClr val="FFFFFF"/>
              </a:solidFill>
              <a:latin typeface="Public Sans"/>
              <a:ea typeface="Public Sans"/>
              <a:cs typeface="Public Sans"/>
              <a:sym typeface="Public Sans"/>
            </a:endParaRPr>
          </a:p>
          <a:p>
            <a:pPr algn="l">
              <a:lnSpc>
                <a:spcPts val="4620"/>
              </a:lnSpc>
            </a:pPr>
          </a:p>
          <a:p>
            <a:pPr algn="l">
              <a:lnSpc>
                <a:spcPts val="4620"/>
              </a:lnSpc>
            </a:pPr>
            <a:r>
              <a:rPr lang="en-US" sz="3300">
                <a:solidFill>
                  <a:srgbClr val="FFFFFF"/>
                </a:solidFill>
                <a:latin typeface="Public Sans"/>
                <a:ea typeface="Public Sans"/>
                <a:cs typeface="Public Sans"/>
                <a:sym typeface="Public Sans"/>
              </a:rPr>
              <a:t>Data Loading Process</a:t>
            </a:r>
            <a:endParaRPr lang="en-US" sz="3300">
              <a:solidFill>
                <a:srgbClr val="FFFFFF"/>
              </a:solidFill>
              <a:latin typeface="Public Sans"/>
              <a:ea typeface="Public Sans"/>
              <a:cs typeface="Public Sans"/>
              <a:sym typeface="Public Sans"/>
            </a:endParaRPr>
          </a:p>
          <a:p>
            <a:pPr algn="l">
              <a:lnSpc>
                <a:spcPts val="4620"/>
              </a:lnSpc>
            </a:pPr>
          </a:p>
          <a:p>
            <a:pPr marL="712470" lvl="1" indent="-356235" algn="l">
              <a:lnSpc>
                <a:spcPts val="4620"/>
              </a:lnSpc>
              <a:buFont typeface="Arial" panose="020B0604020202020204"/>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endParaRPr lang="en-US" sz="3300">
              <a:solidFill>
                <a:srgbClr val="FFFFFF"/>
              </a:solidFill>
              <a:latin typeface="Public Sans"/>
              <a:ea typeface="Public Sans"/>
              <a:cs typeface="Public Sans"/>
              <a:sym typeface="Public Sans"/>
            </a:endParaRPr>
          </a:p>
          <a:p>
            <a:pPr marL="0" lvl="0" indent="0" algn="l">
              <a:lnSpc>
                <a:spcPts val="4620"/>
              </a:lnSpc>
              <a:spcBef>
                <a:spcPct val="0"/>
              </a:spcBef>
            </a:p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Collection and Loading</a:t>
            </a:r>
            <a:endParaRPr lang="en-US" sz="79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 </a:t>
            </a:r>
            <a:endPar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0" lvl="1" indent="-712470" algn="l">
              <a:lnSpc>
                <a:spcPts val="7920"/>
              </a:lnSpc>
              <a:spcBef>
                <a:spcPct val="0"/>
              </a:spcBef>
              <a:buAutoNum type="arabicPeriod"/>
            </a:pPr>
            <a:r>
              <a:rPr lang="en-US" sz="6600">
                <a:solidFill>
                  <a:srgbClr val="FFFFFF"/>
                </a:solidFill>
                <a:latin typeface="HK Grotesk Bold" panose="00000800000000000000"/>
                <a:ea typeface="HK Grotesk Bold" panose="00000800000000000000"/>
                <a:cs typeface="HK Grotesk Bold" panose="00000800000000000000"/>
                <a:sym typeface="HK Grotesk Bold" panose="00000800000000000000"/>
              </a:rPr>
              <a:t>Enhancements in Netflix Data Table</a:t>
            </a:r>
            <a:endParaRPr lang="en-US" sz="66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grpSp>
        <p:nvGrpSpPr>
          <p:cNvPr id="4" name="Group 4"/>
          <p:cNvGrpSpPr/>
          <p:nvPr/>
        </p:nvGrpSpPr>
        <p:grpSpPr>
          <a:xfrm rot="0">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Changed Data Type of Title Column</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spcBef>
                  <a:spcPct val="0"/>
                </a:spcBef>
                <a:buFont typeface="Arial" panose="020B0604020202020204"/>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endParaRPr lang="en-US" sz="2400" u="none">
                <a:solidFill>
                  <a:srgbClr val="FFFFFF"/>
                </a:solidFill>
                <a:latin typeface="Public Sans"/>
                <a:ea typeface="Public Sans"/>
                <a:cs typeface="Public Sans"/>
                <a:sym typeface="Public Sans"/>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u="none">
                  <a:solidFill>
                    <a:srgbClr val="FFFFFF"/>
                  </a:solidFill>
                  <a:latin typeface="Public Sans"/>
                  <a:ea typeface="Public Sans"/>
                  <a:cs typeface="Public Sans"/>
                  <a:sym typeface="Public Sans"/>
                </a:rPr>
                <a:t>Ensured visibility and correct representation of all characters in titles.</a:t>
              </a:r>
              <a:endParaRPr lang="en-US" sz="2400" u="none">
                <a:solidFill>
                  <a:srgbClr val="FFFFFF"/>
                </a:solidFill>
                <a:latin typeface="Public Sans"/>
                <a:ea typeface="Public Sans"/>
                <a:cs typeface="Public Sans"/>
                <a:sym typeface="Public Sans"/>
              </a:endParaRPr>
            </a:p>
            <a:p>
              <a:pPr marL="0" lvl="0" indent="0" algn="l">
                <a:lnSpc>
                  <a:spcPts val="3360"/>
                </a:lnSpc>
                <a:spcBef>
                  <a:spcPct val="0"/>
                </a:spcBef>
              </a:pPr>
              <a:r>
                <a:rPr lang="en-US" sz="2400" u="none">
                  <a:solidFill>
                    <a:srgbClr val="FFFFFF"/>
                  </a:solidFill>
                  <a:latin typeface="Public Sans"/>
                  <a:ea typeface="Public Sans"/>
                  <a:cs typeface="Public Sans"/>
                  <a:sym typeface="Public Sans"/>
                </a:rPr>
                <a:t> </a:t>
              </a:r>
              <a:endParaRPr lang="en-US" sz="2400" u="none">
                <a:solidFill>
                  <a:srgbClr val="FFFFFF"/>
                </a:solidFill>
                <a:latin typeface="Public Sans"/>
                <a:ea typeface="Public Sans"/>
                <a:cs typeface="Public Sans"/>
                <a:sym typeface="Public Sans"/>
              </a:endParaRPr>
            </a:p>
          </p:txBody>
        </p:sp>
      </p:grpSp>
      <p:grpSp>
        <p:nvGrpSpPr>
          <p:cNvPr id="7" name="Group 7"/>
          <p:cNvGrpSpPr/>
          <p:nvPr/>
        </p:nvGrpSpPr>
        <p:grpSpPr>
          <a:xfrm rot="0">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Adjusted Column Lengths</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Determined optimal column lengths using Python to improve loading speed.</a:t>
              </a:r>
              <a:endParaRPr lang="en-US" sz="2400">
                <a:solidFill>
                  <a:srgbClr val="FFFFFF"/>
                </a:solidFill>
                <a:latin typeface="Public Sans"/>
                <a:ea typeface="Public Sans"/>
                <a:cs typeface="Public Sans"/>
                <a:sym typeface="Public Sans"/>
              </a:endParaRPr>
            </a:p>
            <a:p>
              <a:pPr algn="l">
                <a:lnSpc>
                  <a:spcPts val="3360"/>
                </a:lnSpc>
              </a:pPr>
            </a:p>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Changed from max length to required length for efficient data handling.</a:t>
              </a:r>
              <a:endParaRPr lang="en-US" sz="2400">
                <a:solidFill>
                  <a:srgbClr val="FFFFFF"/>
                </a:solidFill>
                <a:latin typeface="Public Sans"/>
                <a:ea typeface="Public Sans"/>
                <a:cs typeface="Public Sans"/>
                <a:sym typeface="Public Sans"/>
              </a:endParaRPr>
            </a:p>
            <a:p>
              <a:pPr marL="0" lvl="0" indent="0" algn="l">
                <a:lnSpc>
                  <a:spcPts val="3360"/>
                </a:lnSpc>
                <a:spcBef>
                  <a:spcPct val="0"/>
                </a:spcBef>
              </a:pPr>
            </a:p>
          </p:txBody>
        </p:sp>
      </p:grpSp>
      <p:grpSp>
        <p:nvGrpSpPr>
          <p:cNvPr id="10" name="Group 10"/>
          <p:cNvGrpSpPr/>
          <p:nvPr/>
        </p:nvGrpSpPr>
        <p:grpSpPr>
          <a:xfrm rot="0">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Set Primary Key for show_id</a:t>
              </a:r>
              <a:endPar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Identified ‘show_id’ as unique across the dataset.</a:t>
              </a:r>
              <a:endParaRPr lang="en-US" sz="2400">
                <a:solidFill>
                  <a:srgbClr val="FFFFFF"/>
                </a:solidFill>
                <a:latin typeface="Public Sans"/>
                <a:ea typeface="Public Sans"/>
                <a:cs typeface="Public Sans"/>
                <a:sym typeface="Public Sans"/>
              </a:endParaRPr>
            </a:p>
            <a:p>
              <a:pPr algn="l">
                <a:lnSpc>
                  <a:spcPts val="3360"/>
                </a:lnSpc>
              </a:pPr>
            </a:p>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Established ‘show_id’ as the primary key to ensure data integrity and uniqueness.</a:t>
              </a:r>
              <a:endParaRPr lang="en-US" sz="2400">
                <a:solidFill>
                  <a:srgbClr val="FFFFFF"/>
                </a:solidFill>
                <a:latin typeface="Public Sans"/>
                <a:ea typeface="Public Sans"/>
                <a:cs typeface="Public Sans"/>
                <a:sym typeface="Public Sans"/>
              </a:endParaRPr>
            </a:p>
            <a:p>
              <a:pPr marL="0" lvl="0" indent="0" algn="l">
                <a:lnSpc>
                  <a:spcPts val="3360"/>
                </a:lnSpc>
                <a:spcBef>
                  <a:spcPct val="0"/>
                </a:spcBef>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3"/>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a:t>
            </a: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5427</Words>
  <Application>WPS Presentation</Application>
  <PresentationFormat>On-screen Show (4:3)</PresentationFormat>
  <Paragraphs>304</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SimSun</vt:lpstr>
      <vt:lpstr>Wingdings</vt:lpstr>
      <vt:lpstr>HK Grotesk Bold</vt:lpstr>
      <vt:lpstr>Segoe Print</vt:lpstr>
      <vt:lpstr>Public Sans</vt:lpstr>
      <vt:lpstr>Arial</vt:lpstr>
      <vt:lpstr>Microsoft YaHei</vt:lpstr>
      <vt:lpstr>Arial Unicode MS</vt:lpstr>
      <vt:lpstr>Calibri</vt:lpstr>
      <vt:lpstr>Public Sans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dc:creator/>
  <cp:lastModifiedBy>Admin</cp:lastModifiedBy>
  <cp:revision>3</cp:revision>
  <dcterms:created xsi:type="dcterms:W3CDTF">2006-08-16T00:00:00Z</dcterms:created>
  <dcterms:modified xsi:type="dcterms:W3CDTF">2024-07-14T13:59:26Z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DA162F01CCAD477FBEEAEF0DD9D58028_12</vt:lpwstr>
  </property>
  <property fmtid="{D5CDD505-2E9C-101B-9397-08002B2CF9AE}" pid="3" name="KSOProductBuildVer">
    <vt:lpwstr>1033-12.2.0.17153</vt:lpwstr>
  </property>
</Properties>
</file>